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5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6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2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24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95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40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7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6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9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1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1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4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7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143" y="2404534"/>
            <a:ext cx="6816436" cy="1646302"/>
          </a:xfrm>
        </p:spPr>
        <p:txBody>
          <a:bodyPr/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BHYT</a:t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KHNV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nghiệp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vụ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400" dirty="0"/>
              <a:t>Đề nghị thanh toán kỹ thuật nhưng không có bệnh nhân.</a:t>
            </a:r>
          </a:p>
          <a:p>
            <a:r>
              <a:rPr lang="vi-VN" sz="2400" dirty="0"/>
              <a:t>Cần số điện thoại bệnh nhân/ thân nhân để tiện liên hệ.</a:t>
            </a:r>
          </a:p>
          <a:p>
            <a:r>
              <a:rPr lang="vi-VN" sz="2400" dirty="0"/>
              <a:t>Chỉ định thuốc không đúng qui định/phác đồ của BYT.</a:t>
            </a:r>
          </a:p>
          <a:p>
            <a:r>
              <a:rPr lang="vi-VN" sz="2400" dirty="0"/>
              <a:t>Bs không ký đơn thuốc, phiếu chỉ định khác nhau trong khám chữa bệnh.</a:t>
            </a:r>
          </a:p>
          <a:p>
            <a:r>
              <a:rPr lang="vi-VN" sz="2400" dirty="0"/>
              <a:t>Không có đầy đủ chữ ký đề nghị thanh toán.</a:t>
            </a:r>
          </a:p>
          <a:p>
            <a:r>
              <a:rPr lang="vi-VN" sz="2400" dirty="0"/>
              <a:t>Công tác lập, lưu hồ sơ và các thông tin trong hồ sơ bệnh án cần cập nhật đầy đủ.</a:t>
            </a:r>
          </a:p>
          <a:p>
            <a:r>
              <a:rPr lang="vi-VN" sz="2400" dirty="0"/>
              <a:t>Sổ ghi chép sổ lưu thủ thuật theo mẫu của BYT và ghi chép đầy đủ: họ tên, địa chỉ, chẩn đoán, chỉ định, người thực hiện.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2651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nghiệp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vụ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400" dirty="0"/>
              <a:t>Chỉ định DVKT không đúng qui định, chẩn đoán không phù hợp.</a:t>
            </a:r>
          </a:p>
          <a:p>
            <a:r>
              <a:rPr lang="vi-VN" sz="2400" dirty="0" smtClean="0"/>
              <a:t>Y</a:t>
            </a:r>
            <a:r>
              <a:rPr lang="vi-VN" sz="2400" dirty="0"/>
              <a:t>, Bs khám chữa bệnh không đúng phạm vi hành nghề ghi trên chứng chỉ hành nghề do Sở Y tế cấp.</a:t>
            </a:r>
          </a:p>
          <a:p>
            <a:r>
              <a:rPr lang="vi-VN" sz="2400" dirty="0"/>
              <a:t>Phân công Bs không hợp lý cùng lúc khám 2 Khoa.</a:t>
            </a:r>
          </a:p>
          <a:p>
            <a:r>
              <a:rPr lang="vi-VN" sz="2400" dirty="0" smtClean="0"/>
              <a:t>Thực </a:t>
            </a:r>
            <a:r>
              <a:rPr lang="vi-VN" sz="2400" dirty="0"/>
              <a:t>hiện Dịch vụ kỹ thuật chưa được BHYT cho phép.</a:t>
            </a:r>
          </a:p>
          <a:p>
            <a:r>
              <a:rPr lang="vi-VN" sz="2400" dirty="0"/>
              <a:t>Kê sai hồ sơ bệnh án.</a:t>
            </a:r>
          </a:p>
          <a:p>
            <a:r>
              <a:rPr lang="vi-VN" sz="2400" dirty="0"/>
              <a:t>Khắc phục Bs tự khám bệnh, tự kê đơn thuốc cho bản thân.</a:t>
            </a:r>
          </a:p>
          <a:p>
            <a:r>
              <a:rPr lang="vi-VN" sz="2400" dirty="0"/>
              <a:t>Máy TTB đã hư mà dẫn quyết toán dịch vụ kỹ thuật.</a:t>
            </a:r>
          </a:p>
          <a:p>
            <a:r>
              <a:rPr lang="vi-VN" sz="2400" dirty="0"/>
              <a:t>Tỷ lệ hồ sơ gửi đúng ngày chưa cao (83,97%). Cần gửi lên cổng sớm và đạt tỷ lệ cao.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2957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Bác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trị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200" dirty="0">
                <a:solidFill>
                  <a:srgbClr val="FF0000"/>
                </a:solidFill>
              </a:rPr>
              <a:t>Chỉ định DVKT không đúng qui </a:t>
            </a:r>
            <a:r>
              <a:rPr lang="vi-VN" sz="2200" dirty="0" smtClean="0">
                <a:solidFill>
                  <a:srgbClr val="FF0000"/>
                </a:solidFill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</a:rPr>
              <a:t>,</a:t>
            </a:r>
            <a:r>
              <a:rPr lang="vi-VN" sz="2200" dirty="0" smtClean="0">
                <a:solidFill>
                  <a:srgbClr val="FF0000"/>
                </a:solidFill>
              </a:rPr>
              <a:t> </a:t>
            </a:r>
            <a:r>
              <a:rPr lang="vi-VN" sz="2200" dirty="0">
                <a:solidFill>
                  <a:srgbClr val="FF0000"/>
                </a:solidFill>
              </a:rPr>
              <a:t>chẩn đoán không phù hợp.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Kê đơn cấp thuốc không có bệnh nhân, 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err="1" smtClean="0">
                <a:solidFill>
                  <a:srgbClr val="FF0000"/>
                </a:solidFill>
              </a:rPr>
              <a:t>Thuốc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không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dành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cho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trẻ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em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vi-VN" sz="2200" dirty="0" smtClean="0">
                <a:solidFill>
                  <a:srgbClr val="FF0000"/>
                </a:solidFill>
              </a:rPr>
              <a:t>Chỉ </a:t>
            </a:r>
            <a:r>
              <a:rPr lang="vi-VN" sz="2200" dirty="0">
                <a:solidFill>
                  <a:srgbClr val="FF0000"/>
                </a:solidFill>
              </a:rPr>
              <a:t>định thuốc không đúng qui </a:t>
            </a:r>
            <a:r>
              <a:rPr lang="vi-VN" sz="2200" dirty="0" smtClean="0">
                <a:solidFill>
                  <a:srgbClr val="FF0000"/>
                </a:solidFill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</a:rPr>
              <a:t>/</a:t>
            </a:r>
            <a:r>
              <a:rPr lang="en-US" sz="2200" dirty="0" err="1" smtClean="0">
                <a:solidFill>
                  <a:srgbClr val="FF0000"/>
                </a:solidFill>
              </a:rPr>
              <a:t>phác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đồ</a:t>
            </a:r>
            <a:r>
              <a:rPr lang="vi-VN" sz="2200" dirty="0" smtClean="0">
                <a:solidFill>
                  <a:srgbClr val="FF0000"/>
                </a:solidFill>
              </a:rPr>
              <a:t> </a:t>
            </a:r>
            <a:r>
              <a:rPr lang="vi-VN" sz="2200" dirty="0">
                <a:solidFill>
                  <a:srgbClr val="FF0000"/>
                </a:solidFill>
              </a:rPr>
              <a:t>của BYT.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Bs không ký đơn thuốc, </a:t>
            </a:r>
            <a:r>
              <a:rPr lang="vi-VN" sz="2200" dirty="0" smtClean="0">
                <a:solidFill>
                  <a:srgbClr val="FF0000"/>
                </a:solidFill>
              </a:rPr>
              <a:t>phiếu </a:t>
            </a:r>
            <a:r>
              <a:rPr lang="vi-VN" sz="2200" dirty="0">
                <a:solidFill>
                  <a:srgbClr val="FF0000"/>
                </a:solidFill>
              </a:rPr>
              <a:t>chỉ định khác nhau trong khám chữa bệnh.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Chuyển tuyến trên không có biên bản hội chẩn.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Khi chỉ định thủ thuật </a:t>
            </a:r>
            <a:r>
              <a:rPr lang="en-US" sz="2200" dirty="0" err="1" smtClean="0">
                <a:solidFill>
                  <a:srgbClr val="FF0000"/>
                </a:solidFill>
              </a:rPr>
              <a:t>không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vi-VN" sz="2200" dirty="0" smtClean="0">
                <a:solidFill>
                  <a:srgbClr val="FF0000"/>
                </a:solidFill>
              </a:rPr>
              <a:t>ghi </a:t>
            </a:r>
            <a:r>
              <a:rPr lang="vi-VN" sz="2200" dirty="0">
                <a:solidFill>
                  <a:srgbClr val="FF0000"/>
                </a:solidFill>
              </a:rPr>
              <a:t>rõ vùng/vị trí.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Lựa chọn thuốc để giảm chi phí điều trị </a:t>
            </a:r>
          </a:p>
        </p:txBody>
      </p:sp>
    </p:spTree>
    <p:extLst>
      <p:ext uri="{BB962C8B-B14F-4D97-AF65-F5344CB8AC3E}">
        <p14:creationId xmlns:p14="http://schemas.microsoft.com/office/powerpoint/2010/main" val="23596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Quầy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ngân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200" dirty="0">
                <a:solidFill>
                  <a:srgbClr val="FF0000"/>
                </a:solidFill>
              </a:rPr>
              <a:t>Thanh toán lượt khám vượt định mức theo cơ cấu giá DVKT.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Không có đầy đủ chữ ký đề nghị thanh toán.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Không phải chữ ký người bệnh</a:t>
            </a:r>
          </a:p>
          <a:p>
            <a:r>
              <a:rPr lang="vi-VN" sz="2200" dirty="0">
                <a:solidFill>
                  <a:srgbClr val="FF0000"/>
                </a:solidFill>
              </a:rPr>
              <a:t>Đề nghị thanh toán kỹ thuật nhưng không có bệnh nhân.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Bệnh nhân ký thay nhưng không ghi mối quan hệ trong bảng kê, các chỉ định.</a:t>
            </a:r>
          </a:p>
          <a:p>
            <a:endParaRPr lang="vi-VN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TCKT – </a:t>
            </a:r>
            <a:r>
              <a:rPr lang="en-US" sz="3200" b="1" dirty="0" err="1" smtClean="0"/>
              <a:t>Kế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toán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trưởng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FF0000"/>
                </a:solidFill>
              </a:rPr>
              <a:t>K</a:t>
            </a:r>
            <a:r>
              <a:rPr lang="vi-VN" sz="2200" dirty="0" smtClean="0">
                <a:solidFill>
                  <a:srgbClr val="FF0000"/>
                </a:solidFill>
              </a:rPr>
              <a:t>ý </a:t>
            </a:r>
            <a:r>
              <a:rPr lang="vi-VN" sz="2200" dirty="0">
                <a:solidFill>
                  <a:srgbClr val="FF0000"/>
                </a:solidFill>
              </a:rPr>
              <a:t>thay nhưng không ghi mối quan hệ trong bảng </a:t>
            </a:r>
            <a:r>
              <a:rPr lang="vi-VN" sz="2200" dirty="0" smtClean="0">
                <a:solidFill>
                  <a:srgbClr val="FF0000"/>
                </a:solidFill>
              </a:rPr>
              <a:t>kê</a:t>
            </a:r>
            <a:r>
              <a:rPr lang="en-US" sz="2200" dirty="0" smtClean="0">
                <a:solidFill>
                  <a:srgbClr val="FF0000"/>
                </a:solidFill>
              </a:rPr>
              <a:t>-c</a:t>
            </a:r>
            <a:r>
              <a:rPr lang="vi-VN" sz="2200" dirty="0" smtClean="0">
                <a:solidFill>
                  <a:srgbClr val="FF0000"/>
                </a:solidFill>
              </a:rPr>
              <a:t>hỉ </a:t>
            </a:r>
            <a:r>
              <a:rPr lang="vi-VN" sz="2200" dirty="0">
                <a:solidFill>
                  <a:srgbClr val="FF0000"/>
                </a:solidFill>
              </a:rPr>
              <a:t>định.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Thanh toán sai giá VTYT, DVKT.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Áp giá dịch vụ kỹ thuật không đúng.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Thanh toán thuốc ngoài danh mục</a:t>
            </a:r>
          </a:p>
          <a:p>
            <a:r>
              <a:rPr lang="vi-VN" sz="2200" dirty="0">
                <a:solidFill>
                  <a:srgbClr val="FF0000"/>
                </a:solidFill>
              </a:rPr>
              <a:t>Biểu mẫu thanh toán BHYT không đúng qui định hiện hành.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Kế toán làm sai sót dẫn đến xuất toán.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Bảng kê chi phí </a:t>
            </a:r>
            <a:r>
              <a:rPr lang="en-US" sz="2200" dirty="0" err="1" smtClean="0">
                <a:solidFill>
                  <a:srgbClr val="FF0000"/>
                </a:solidFill>
              </a:rPr>
              <a:t>có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hình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thức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sai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lệch</a:t>
            </a:r>
            <a:r>
              <a:rPr lang="vi-VN" sz="2200" dirty="0" smtClean="0">
                <a:solidFill>
                  <a:srgbClr val="FF0000"/>
                </a:solidFill>
              </a:rPr>
              <a:t> </a:t>
            </a:r>
            <a:r>
              <a:rPr lang="vi-VN" sz="2200" dirty="0">
                <a:solidFill>
                  <a:srgbClr val="FF0000"/>
                </a:solidFill>
              </a:rPr>
              <a:t>chữ </a:t>
            </a:r>
            <a:r>
              <a:rPr lang="vi-VN" sz="2200" dirty="0" smtClean="0">
                <a:solidFill>
                  <a:srgbClr val="FF0000"/>
                </a:solidFill>
              </a:rPr>
              <a:t>ký</a:t>
            </a:r>
            <a:endParaRPr lang="vi-VN" sz="2200" dirty="0">
              <a:solidFill>
                <a:srgbClr val="FF0000"/>
              </a:solidFill>
            </a:endParaRPr>
          </a:p>
          <a:p>
            <a:r>
              <a:rPr lang="vi-VN" sz="2200" dirty="0" smtClean="0">
                <a:solidFill>
                  <a:srgbClr val="FF0000"/>
                </a:solidFill>
              </a:rPr>
              <a:t>thủ </a:t>
            </a:r>
            <a:r>
              <a:rPr lang="vi-VN" sz="2200" dirty="0">
                <a:solidFill>
                  <a:srgbClr val="FF0000"/>
                </a:solidFill>
              </a:rPr>
              <a:t>thuật có BHYT chỉ tính cho 01 lần thực hiện, không được nhân số lượng sang thương hoặc diện tích để </a:t>
            </a:r>
            <a:r>
              <a:rPr lang="vi-VN" sz="2200" dirty="0" smtClean="0">
                <a:solidFill>
                  <a:srgbClr val="FF0000"/>
                </a:solidFill>
              </a:rPr>
              <a:t>thu</a:t>
            </a:r>
            <a:endParaRPr lang="vi-VN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Dược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200" dirty="0">
                <a:solidFill>
                  <a:srgbClr val="FF0000"/>
                </a:solidFill>
              </a:rPr>
              <a:t>Kê đơn cấp thuốc không có bệnh nhân, </a:t>
            </a:r>
          </a:p>
          <a:p>
            <a:r>
              <a:rPr lang="vi-VN" sz="2200" dirty="0">
                <a:solidFill>
                  <a:srgbClr val="FF0000"/>
                </a:solidFill>
              </a:rPr>
              <a:t>Thuốc không dành cho trẻ em</a:t>
            </a:r>
          </a:p>
          <a:p>
            <a:r>
              <a:rPr lang="vi-VN" sz="2200" dirty="0" smtClean="0">
                <a:solidFill>
                  <a:srgbClr val="FF0000"/>
                </a:solidFill>
              </a:rPr>
              <a:t>Mua </a:t>
            </a:r>
            <a:r>
              <a:rPr lang="vi-VN" sz="2200" dirty="0">
                <a:solidFill>
                  <a:srgbClr val="FF0000"/>
                </a:solidFill>
              </a:rPr>
              <a:t>thuốc, hóa chất và VTTH có giá trị &lt; 100tr chưa theo trình tự quy định của Bộ Y tế và luật đấu thầu.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Thủ tục mua sắm VTYT theo hình thức chỉ định thầu rút gọn chưa đảm bảo theo qui định tại điều 56 NĐ số</a:t>
            </a:r>
          </a:p>
          <a:p>
            <a:r>
              <a:rPr lang="vi-VN" sz="2200" dirty="0">
                <a:solidFill>
                  <a:srgbClr val="FF0000"/>
                </a:solidFill>
              </a:rPr>
              <a:t>Cách sử dụng thuốc: cần căn cứ theo thông tư 30 của Bộ Y tế và dược thư quốc gia, tờ hướng dẫn sử dụng thuốc,</a:t>
            </a:r>
          </a:p>
          <a:p>
            <a:r>
              <a:rPr lang="vi-VN" sz="2200" dirty="0">
                <a:solidFill>
                  <a:srgbClr val="FF0000"/>
                </a:solidFill>
              </a:rPr>
              <a:t>Thuốc đơn chất thì ghi hoạt </a:t>
            </a:r>
            <a:r>
              <a:rPr lang="vi-VN" sz="2200" dirty="0" smtClean="0">
                <a:solidFill>
                  <a:srgbClr val="FF0000"/>
                </a:solidFill>
              </a:rPr>
              <a:t>chất.</a:t>
            </a:r>
            <a:endParaRPr lang="vi-VN" sz="2200" dirty="0">
              <a:solidFill>
                <a:srgbClr val="FF0000"/>
              </a:solidFill>
            </a:endParaRPr>
          </a:p>
          <a:p>
            <a:r>
              <a:rPr lang="vi-VN" sz="2200" dirty="0">
                <a:solidFill>
                  <a:srgbClr val="FF0000"/>
                </a:solidFill>
              </a:rPr>
              <a:t>Thuốc kết hợp thì ghi tên biệt </a:t>
            </a:r>
            <a:r>
              <a:rPr lang="vi-VN" sz="2200" dirty="0" smtClean="0">
                <a:solidFill>
                  <a:srgbClr val="FF0000"/>
                </a:solidFill>
              </a:rPr>
              <a:t>dược.</a:t>
            </a:r>
            <a:endParaRPr lang="vi-VN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dưỡng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200" dirty="0">
                <a:solidFill>
                  <a:srgbClr val="FF0000"/>
                </a:solidFill>
              </a:rPr>
              <a:t>Chỉ định thuốc không đúng qui định/phác đồ của BYT.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Bs không ký đơn thuốc, phiếu chỉ định khác nhau trong khám chữa bệnh.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Chuyển tuyến trên không có biên bản hội chẩn.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Không có đầy đủ chữ ký đề nghị thanh toán.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Công tác lập, lưu hồ sơ và các thông tin trong hồ sơ bệnh án cần cập nhật đầy đủ.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Sổ ghi chép sổ lưu thủ thuật theo mẫu của BYT và ghi chép đầy đủ: họ tên, địa chỉ, chẩn đoán, chỉ định, người thực hiện.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Cập nhật sai thông tin chữ lót, năm sinh, mã thẻ BHYT, sai giới tính, sai nơi đăng ký khám chữa bệnh ban đầu</a:t>
            </a:r>
          </a:p>
        </p:txBody>
      </p:sp>
    </p:spTree>
    <p:extLst>
      <p:ext uri="{BB962C8B-B14F-4D97-AF65-F5344CB8AC3E}">
        <p14:creationId xmlns:p14="http://schemas.microsoft.com/office/powerpoint/2010/main" val="26200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nhận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FF0000"/>
                </a:solidFill>
              </a:rPr>
              <a:t>BHYT </a:t>
            </a:r>
            <a:r>
              <a:rPr lang="vi-VN" sz="2200" dirty="0" smtClean="0">
                <a:solidFill>
                  <a:srgbClr val="FF0000"/>
                </a:solidFill>
              </a:rPr>
              <a:t>5 </a:t>
            </a:r>
            <a:r>
              <a:rPr lang="vi-VN" sz="2200" dirty="0">
                <a:solidFill>
                  <a:srgbClr val="FF0000"/>
                </a:solidFill>
              </a:rPr>
              <a:t>năm liên tục, chưa cập nhật thời hạn BHYT mới của người bệnh</a:t>
            </a:r>
            <a:r>
              <a:rPr lang="vi-VN" sz="2200" dirty="0" smtClean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  <a:p>
            <a:r>
              <a:rPr lang="vi-VN" sz="2200" dirty="0">
                <a:solidFill>
                  <a:srgbClr val="FF0000"/>
                </a:solidFill>
              </a:rPr>
              <a:t>Cập nhật thông tin BHYT không đúng, sai số</a:t>
            </a:r>
          </a:p>
          <a:p>
            <a:r>
              <a:rPr lang="vi-VN" sz="2200" dirty="0">
                <a:solidFill>
                  <a:srgbClr val="FF0000"/>
                </a:solidFill>
              </a:rPr>
              <a:t>Không phải chữ ký người bệnh</a:t>
            </a:r>
          </a:p>
          <a:p>
            <a:r>
              <a:rPr lang="vi-VN" sz="2200" dirty="0">
                <a:solidFill>
                  <a:srgbClr val="FF0000"/>
                </a:solidFill>
              </a:rPr>
              <a:t>Đề nghị thanh toán kỹ thuật nhưng không có bệnh nhân.</a:t>
            </a:r>
          </a:p>
          <a:p>
            <a:r>
              <a:rPr lang="vi-VN" sz="2200" dirty="0" smtClean="0">
                <a:solidFill>
                  <a:srgbClr val="FF0000"/>
                </a:solidFill>
              </a:rPr>
              <a:t>thủ </a:t>
            </a:r>
            <a:r>
              <a:rPr lang="vi-VN" sz="2200" dirty="0">
                <a:solidFill>
                  <a:srgbClr val="FF0000"/>
                </a:solidFill>
              </a:rPr>
              <a:t>thuật có BHYT chỉ tính cho 01 lần thực hiện, không được nhân số lượng sang thương hoặc diện tích để thu</a:t>
            </a:r>
            <a:r>
              <a:rPr lang="vi-VN" sz="2200" dirty="0" smtClean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  <a:p>
            <a:r>
              <a:rPr lang="vi-VN" sz="2200" dirty="0" smtClean="0">
                <a:solidFill>
                  <a:srgbClr val="FF0000"/>
                </a:solidFill>
              </a:rPr>
              <a:t>Cần </a:t>
            </a:r>
            <a:r>
              <a:rPr lang="vi-VN" sz="2200" dirty="0">
                <a:solidFill>
                  <a:srgbClr val="FF0000"/>
                </a:solidFill>
              </a:rPr>
              <a:t>số điện thoại bệnh nhân/ thân nhân để tiện liên hệ.</a:t>
            </a:r>
          </a:p>
          <a:p>
            <a:r>
              <a:rPr lang="vi-VN" sz="2200" dirty="0">
                <a:solidFill>
                  <a:srgbClr val="FF0000"/>
                </a:solidFill>
              </a:rPr>
              <a:t>Nhập sai lý do </a:t>
            </a:r>
            <a:r>
              <a:rPr lang="vi-VN" sz="2200" dirty="0" smtClean="0">
                <a:solidFill>
                  <a:srgbClr val="FF0000"/>
                </a:solidFill>
              </a:rPr>
              <a:t>khám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bệnh</a:t>
            </a:r>
            <a:endParaRPr lang="vi-VN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chính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400" dirty="0"/>
              <a:t>Sai sót khi thực hiện bảng chấm công của cơ sở y tế. Bảng chấm công không ký đầy đủ, mẫu chấm công không </a:t>
            </a:r>
            <a:r>
              <a:rPr lang="vi-VN" sz="2400" dirty="0" smtClean="0"/>
              <a:t>thống</a:t>
            </a:r>
            <a:endParaRPr lang="en-US" sz="2400" dirty="0" smtClean="0"/>
          </a:p>
          <a:p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–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nghề</a:t>
            </a:r>
            <a:r>
              <a:rPr lang="en-US" sz="2400" dirty="0"/>
              <a:t> -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nghề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9888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88966"/>
            <a:ext cx="6347713" cy="53043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gặp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7038"/>
            <a:ext cx="6347714" cy="61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Phòng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chính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0634" y="819397"/>
            <a:ext cx="6816436" cy="15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811378"/>
            <a:ext cx="6863938" cy="4779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400" dirty="0"/>
              <a:t>Sai sót khi thực hiện bảng chấm công của cơ sở y tế. Bảng chấm công không ký đầy đủ, mẫu chấm công không </a:t>
            </a:r>
            <a:r>
              <a:rPr lang="vi-VN" sz="2400" dirty="0" smtClean="0"/>
              <a:t>thống</a:t>
            </a:r>
            <a:endParaRPr lang="en-US" sz="2400" dirty="0" smtClean="0"/>
          </a:p>
          <a:p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–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nghề</a:t>
            </a:r>
            <a:r>
              <a:rPr lang="en-US" sz="2400" dirty="0"/>
              <a:t> -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 smtClean="0"/>
              <a:t>nghề</a:t>
            </a:r>
            <a:endParaRPr lang="en-US" sz="2400" dirty="0" smtClean="0"/>
          </a:p>
          <a:p>
            <a:r>
              <a:rPr lang="vi-VN" sz="2400" dirty="0"/>
              <a:t>Y, Bs kê đơn trong thời gian đi học, nghỉ phép, nghỉ bù, nghỉ ốm, nghỉ thai sản, nằm viện.</a:t>
            </a:r>
          </a:p>
          <a:p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866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1012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Khám chữa bệnh BHYT các lỗi gây xuất toán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  <vt:lpstr>Các lỗi thường gặp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cơ cấu chi tài chính khám sức khỏe đoàn</dc:title>
  <dc:creator>HP</dc:creator>
  <cp:lastModifiedBy>HP</cp:lastModifiedBy>
  <cp:revision>19</cp:revision>
  <dcterms:created xsi:type="dcterms:W3CDTF">2021-03-26T00:25:01Z</dcterms:created>
  <dcterms:modified xsi:type="dcterms:W3CDTF">2021-03-26T06:45:55Z</dcterms:modified>
</cp:coreProperties>
</file>